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  <p:sldId id="276" r:id="rId58"/>
    <p:sldId id="277" r:id="rId59"/>
    <p:sldId id="278" r:id="rId60"/>
    <p:sldId id="279" r:id="rId61"/>
    <p:sldId id="280" r:id="rId62"/>
    <p:sldId id="281" r:id="rId63"/>
    <p:sldId id="282" r:id="rId64"/>
    <p:sldId id="283" r:id="rId65"/>
  </p:sldIdLst>
  <p:sldSz cx="18288000" cy="10287000"/>
  <p:notesSz cx="6858000" cy="9144000"/>
  <p:embeddedFontLst>
    <p:embeddedFont>
      <p:font typeface="Oswald" charset="1" panose="00000500000000000000"/>
      <p:regular r:id="rId6"/>
    </p:embeddedFont>
    <p:embeddedFont>
      <p:font typeface="Oswald Bold" charset="1" panose="00000800000000000000"/>
      <p:regular r:id="rId7"/>
    </p:embeddedFont>
    <p:embeddedFont>
      <p:font typeface="Glacial Indifference" charset="1" panose="00000000000000000000"/>
      <p:regular r:id="rId8"/>
    </p:embeddedFont>
    <p:embeddedFont>
      <p:font typeface="Glacial Indifference Bold" charset="1" panose="00000800000000000000"/>
      <p:regular r:id="rId9"/>
    </p:embeddedFont>
    <p:embeddedFont>
      <p:font typeface="Glacial Indifference Italics" charset="1" panose="00000000000000000000"/>
      <p:regular r:id="rId10"/>
    </p:embeddedFont>
    <p:embeddedFont>
      <p:font typeface="Glacial Indifference Bold Italics" charset="1" panose="00000800000000000000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Lato Heavy" charset="1" panose="020F0502020204030203"/>
      <p:regular r:id="rId16"/>
    </p:embeddedFont>
    <p:embeddedFont>
      <p:font typeface="Lato Heavy Bold" charset="1" panose="020F0502020204030203"/>
      <p:regular r:id="rId17"/>
    </p:embeddedFont>
    <p:embeddedFont>
      <p:font typeface="Lato Heavy Italics" charset="1" panose="020F0502020204030203"/>
      <p:regular r:id="rId18"/>
    </p:embeddedFont>
    <p:embeddedFont>
      <p:font typeface="Lato Heavy Bold Italics" charset="1" panose="020F0502020204030203"/>
      <p:regular r:id="rId19"/>
    </p:embeddedFont>
    <p:embeddedFont>
      <p:font typeface="Montserrat" charset="1" panose="00000500000000000000"/>
      <p:regular r:id="rId20"/>
    </p:embeddedFont>
    <p:embeddedFont>
      <p:font typeface="Montserrat Bold" charset="1" panose="00000800000000000000"/>
      <p:regular r:id="rId21"/>
    </p:embeddedFont>
    <p:embeddedFont>
      <p:font typeface="Montserrat Italics" charset="1" panose="00000500000000000000"/>
      <p:regular r:id="rId22"/>
    </p:embeddedFont>
    <p:embeddedFont>
      <p:font typeface="Montserrat Bold Italics" charset="1" panose="00000800000000000000"/>
      <p:regular r:id="rId23"/>
    </p:embeddedFont>
    <p:embeddedFont>
      <p:font typeface="Montserrat Thin" charset="1" panose="00000300000000000000"/>
      <p:regular r:id="rId24"/>
    </p:embeddedFont>
    <p:embeddedFont>
      <p:font typeface="Montserrat Thin Italics" charset="1" panose="00000300000000000000"/>
      <p:regular r:id="rId25"/>
    </p:embeddedFont>
    <p:embeddedFont>
      <p:font typeface="Montserrat Extra-Light" charset="1" panose="00000300000000000000"/>
      <p:regular r:id="rId26"/>
    </p:embeddedFont>
    <p:embeddedFont>
      <p:font typeface="Montserrat Extra-Light Italics" charset="1" panose="00000300000000000000"/>
      <p:regular r:id="rId27"/>
    </p:embeddedFont>
    <p:embeddedFont>
      <p:font typeface="Montserrat Light" charset="1" panose="00000400000000000000"/>
      <p:regular r:id="rId28"/>
    </p:embeddedFont>
    <p:embeddedFont>
      <p:font typeface="Montserrat Light Italics" charset="1" panose="00000400000000000000"/>
      <p:regular r:id="rId29"/>
    </p:embeddedFont>
    <p:embeddedFont>
      <p:font typeface="Montserrat Medium" charset="1" panose="00000600000000000000"/>
      <p:regular r:id="rId30"/>
    </p:embeddedFont>
    <p:embeddedFont>
      <p:font typeface="Montserrat Medium Italics" charset="1" panose="00000600000000000000"/>
      <p:regular r:id="rId31"/>
    </p:embeddedFont>
    <p:embeddedFont>
      <p:font typeface="Montserrat Semi-Bold" charset="1" panose="00000700000000000000"/>
      <p:regular r:id="rId32"/>
    </p:embeddedFont>
    <p:embeddedFont>
      <p:font typeface="Montserrat Semi-Bold Italics" charset="1" panose="00000700000000000000"/>
      <p:regular r:id="rId33"/>
    </p:embeddedFont>
    <p:embeddedFont>
      <p:font typeface="Montserrat Ultra-Bold" charset="1" panose="00000900000000000000"/>
      <p:regular r:id="rId34"/>
    </p:embeddedFont>
    <p:embeddedFont>
      <p:font typeface="Montserrat Ultra-Bold Italics" charset="1" panose="00000900000000000000"/>
      <p:regular r:id="rId35"/>
    </p:embeddedFont>
    <p:embeddedFont>
      <p:font typeface="Montserrat Heavy" charset="1" panose="00000A00000000000000"/>
      <p:regular r:id="rId36"/>
    </p:embeddedFont>
    <p:embeddedFont>
      <p:font typeface="Montserrat Heavy Italics" charset="1" panose="00000A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49" Target="slides/slide12.xml" Type="http://schemas.openxmlformats.org/officeDocument/2006/relationships/slide"/><Relationship Id="rId5" Target="tableStyles.xml" Type="http://schemas.openxmlformats.org/officeDocument/2006/relationships/tableStyles"/><Relationship Id="rId50" Target="slides/slide13.xml" Type="http://schemas.openxmlformats.org/officeDocument/2006/relationships/slide"/><Relationship Id="rId51" Target="slides/slide14.xml" Type="http://schemas.openxmlformats.org/officeDocument/2006/relationships/slide"/><Relationship Id="rId52" Target="slides/slide15.xml" Type="http://schemas.openxmlformats.org/officeDocument/2006/relationships/slide"/><Relationship Id="rId53" Target="slides/slide16.xml" Type="http://schemas.openxmlformats.org/officeDocument/2006/relationships/slide"/><Relationship Id="rId54" Target="slides/slide17.xml" Type="http://schemas.openxmlformats.org/officeDocument/2006/relationships/slide"/><Relationship Id="rId55" Target="slides/slide18.xml" Type="http://schemas.openxmlformats.org/officeDocument/2006/relationships/slide"/><Relationship Id="rId56" Target="slides/slide19.xml" Type="http://schemas.openxmlformats.org/officeDocument/2006/relationships/slide"/><Relationship Id="rId57" Target="slides/slide20.xml" Type="http://schemas.openxmlformats.org/officeDocument/2006/relationships/slide"/><Relationship Id="rId58" Target="slides/slide21.xml" Type="http://schemas.openxmlformats.org/officeDocument/2006/relationships/slide"/><Relationship Id="rId59" Target="slides/slide22.xml" Type="http://schemas.openxmlformats.org/officeDocument/2006/relationships/slide"/><Relationship Id="rId6" Target="fonts/font6.fntdata" Type="http://schemas.openxmlformats.org/officeDocument/2006/relationships/font"/><Relationship Id="rId60" Target="slides/slide23.xml" Type="http://schemas.openxmlformats.org/officeDocument/2006/relationships/slide"/><Relationship Id="rId61" Target="slides/slide24.xml" Type="http://schemas.openxmlformats.org/officeDocument/2006/relationships/slide"/><Relationship Id="rId62" Target="slides/slide25.xml" Type="http://schemas.openxmlformats.org/officeDocument/2006/relationships/slide"/><Relationship Id="rId63" Target="slides/slide26.xml" Type="http://schemas.openxmlformats.org/officeDocument/2006/relationships/slide"/><Relationship Id="rId64" Target="slides/slide27.xml" Type="http://schemas.openxmlformats.org/officeDocument/2006/relationships/slide"/><Relationship Id="rId65" Target="slides/slide2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6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3.png" Type="http://schemas.openxmlformats.org/officeDocument/2006/relationships/image"/><Relationship Id="rId4" Target="../media/image3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2.pn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1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10.pn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909" t="0" r="-80909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5400000">
            <a:off x="2659204" y="-6225116"/>
            <a:ext cx="6274575" cy="12450233"/>
            <a:chOff x="0" y="0"/>
            <a:chExt cx="3165983" cy="62820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4318" y="4318"/>
              <a:ext cx="3157347" cy="6273419"/>
            </a:xfrm>
            <a:custGeom>
              <a:avLst/>
              <a:gdLst/>
              <a:ahLst/>
              <a:cxnLst/>
              <a:rect r="r" b="b" t="t" l="l"/>
              <a:pathLst>
                <a:path h="6273419" w="3157347">
                  <a:moveTo>
                    <a:pt x="3049651" y="6273419"/>
                  </a:moveTo>
                  <a:lnTo>
                    <a:pt x="107696" y="6273419"/>
                  </a:lnTo>
                  <a:cubicBezTo>
                    <a:pt x="48260" y="6273419"/>
                    <a:pt x="0" y="6225286"/>
                    <a:pt x="0" y="6165723"/>
                  </a:cubicBezTo>
                  <a:lnTo>
                    <a:pt x="0" y="1578737"/>
                  </a:lnTo>
                  <a:cubicBezTo>
                    <a:pt x="0" y="706882"/>
                    <a:pt x="706882" y="0"/>
                    <a:pt x="1578737" y="0"/>
                  </a:cubicBezTo>
                  <a:lnTo>
                    <a:pt x="1578737" y="0"/>
                  </a:lnTo>
                  <a:cubicBezTo>
                    <a:pt x="2450592" y="0"/>
                    <a:pt x="3157347" y="706755"/>
                    <a:pt x="3157347" y="1578610"/>
                  </a:cubicBezTo>
                  <a:lnTo>
                    <a:pt x="3157347" y="6165723"/>
                  </a:lnTo>
                  <a:cubicBezTo>
                    <a:pt x="3157347" y="6225286"/>
                    <a:pt x="3109087" y="6273419"/>
                    <a:pt x="3049651" y="6273419"/>
                  </a:cubicBezTo>
                  <a:close/>
                </a:path>
              </a:pathLst>
            </a:custGeom>
            <a:solidFill>
              <a:srgbClr val="ADC7EA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66110" cy="6282055"/>
            </a:xfrm>
            <a:custGeom>
              <a:avLst/>
              <a:gdLst/>
              <a:ahLst/>
              <a:cxnLst/>
              <a:rect r="r" b="b" t="t" l="l"/>
              <a:pathLst>
                <a:path h="6282055" w="3166110">
                  <a:moveTo>
                    <a:pt x="3053969" y="6282055"/>
                  </a:moveTo>
                  <a:lnTo>
                    <a:pt x="112014" y="6282055"/>
                  </a:lnTo>
                  <a:cubicBezTo>
                    <a:pt x="50292" y="6282055"/>
                    <a:pt x="0" y="6231763"/>
                    <a:pt x="0" y="6170041"/>
                  </a:cubicBezTo>
                  <a:lnTo>
                    <a:pt x="0" y="1583055"/>
                  </a:lnTo>
                  <a:cubicBezTo>
                    <a:pt x="0" y="1369314"/>
                    <a:pt x="41910" y="1162050"/>
                    <a:pt x="124460" y="966851"/>
                  </a:cubicBezTo>
                  <a:cubicBezTo>
                    <a:pt x="204216" y="778383"/>
                    <a:pt x="318389" y="609092"/>
                    <a:pt x="463677" y="463677"/>
                  </a:cubicBezTo>
                  <a:cubicBezTo>
                    <a:pt x="608965" y="318262"/>
                    <a:pt x="778256" y="204089"/>
                    <a:pt x="966851" y="124460"/>
                  </a:cubicBezTo>
                  <a:cubicBezTo>
                    <a:pt x="1161923" y="41910"/>
                    <a:pt x="1369314" y="0"/>
                    <a:pt x="1583055" y="0"/>
                  </a:cubicBezTo>
                  <a:cubicBezTo>
                    <a:pt x="1796796" y="0"/>
                    <a:pt x="2004060" y="41910"/>
                    <a:pt x="2199259" y="124460"/>
                  </a:cubicBezTo>
                  <a:cubicBezTo>
                    <a:pt x="2387727" y="204216"/>
                    <a:pt x="2557018" y="318389"/>
                    <a:pt x="2702433" y="463677"/>
                  </a:cubicBezTo>
                  <a:cubicBezTo>
                    <a:pt x="2847848" y="609092"/>
                    <a:pt x="2961894" y="778383"/>
                    <a:pt x="3041650" y="966851"/>
                  </a:cubicBezTo>
                  <a:cubicBezTo>
                    <a:pt x="3124200" y="1162050"/>
                    <a:pt x="3166110" y="1369314"/>
                    <a:pt x="3166110" y="1583055"/>
                  </a:cubicBezTo>
                  <a:lnTo>
                    <a:pt x="3166110" y="6170168"/>
                  </a:lnTo>
                  <a:cubicBezTo>
                    <a:pt x="3165983" y="6231890"/>
                    <a:pt x="3115818" y="6282055"/>
                    <a:pt x="3053969" y="6282055"/>
                  </a:cubicBezTo>
                  <a:close/>
                  <a:moveTo>
                    <a:pt x="1583055" y="8763"/>
                  </a:moveTo>
                  <a:cubicBezTo>
                    <a:pt x="1370584" y="8763"/>
                    <a:pt x="1164336" y="50419"/>
                    <a:pt x="970280" y="132461"/>
                  </a:cubicBezTo>
                  <a:cubicBezTo>
                    <a:pt x="782828" y="211709"/>
                    <a:pt x="614426" y="325247"/>
                    <a:pt x="469900" y="469900"/>
                  </a:cubicBezTo>
                  <a:cubicBezTo>
                    <a:pt x="325374" y="614553"/>
                    <a:pt x="211709" y="782701"/>
                    <a:pt x="132461" y="970280"/>
                  </a:cubicBezTo>
                  <a:cubicBezTo>
                    <a:pt x="50419" y="1164336"/>
                    <a:pt x="8763" y="1370584"/>
                    <a:pt x="8763" y="1583055"/>
                  </a:cubicBezTo>
                  <a:lnTo>
                    <a:pt x="8763" y="6170168"/>
                  </a:lnTo>
                  <a:cubicBezTo>
                    <a:pt x="8763" y="6227064"/>
                    <a:pt x="55118" y="6273419"/>
                    <a:pt x="112014" y="6273419"/>
                  </a:cubicBezTo>
                  <a:lnTo>
                    <a:pt x="3053969" y="6273419"/>
                  </a:lnTo>
                  <a:cubicBezTo>
                    <a:pt x="3110865" y="6273419"/>
                    <a:pt x="3157220" y="6227064"/>
                    <a:pt x="3157220" y="6170168"/>
                  </a:cubicBezTo>
                  <a:lnTo>
                    <a:pt x="3157220" y="1583055"/>
                  </a:lnTo>
                  <a:cubicBezTo>
                    <a:pt x="3157220" y="1370584"/>
                    <a:pt x="3115564" y="1164336"/>
                    <a:pt x="3033522" y="970280"/>
                  </a:cubicBezTo>
                  <a:cubicBezTo>
                    <a:pt x="2954274" y="782828"/>
                    <a:pt x="2840736" y="614426"/>
                    <a:pt x="2696083" y="469900"/>
                  </a:cubicBezTo>
                  <a:cubicBezTo>
                    <a:pt x="2551557" y="325374"/>
                    <a:pt x="2383155" y="211836"/>
                    <a:pt x="2195703" y="132461"/>
                  </a:cubicBezTo>
                  <a:cubicBezTo>
                    <a:pt x="2001647" y="50292"/>
                    <a:pt x="1795526" y="8763"/>
                    <a:pt x="1583055" y="8763"/>
                  </a:cubicBezTo>
                  <a:close/>
                </a:path>
              </a:pathLst>
            </a:custGeom>
            <a:solidFill>
              <a:srgbClr val="13223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-5400000">
            <a:off x="9151444" y="4851745"/>
            <a:ext cx="6274575" cy="12450233"/>
            <a:chOff x="0" y="0"/>
            <a:chExt cx="3165983" cy="628205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4318" y="4318"/>
              <a:ext cx="3157347" cy="6273419"/>
            </a:xfrm>
            <a:custGeom>
              <a:avLst/>
              <a:gdLst/>
              <a:ahLst/>
              <a:cxnLst/>
              <a:rect r="r" b="b" t="t" l="l"/>
              <a:pathLst>
                <a:path h="6273419" w="3157347">
                  <a:moveTo>
                    <a:pt x="3049651" y="6273419"/>
                  </a:moveTo>
                  <a:lnTo>
                    <a:pt x="107696" y="6273419"/>
                  </a:lnTo>
                  <a:cubicBezTo>
                    <a:pt x="48260" y="6273419"/>
                    <a:pt x="0" y="6225286"/>
                    <a:pt x="0" y="6165723"/>
                  </a:cubicBezTo>
                  <a:lnTo>
                    <a:pt x="0" y="1578737"/>
                  </a:lnTo>
                  <a:cubicBezTo>
                    <a:pt x="0" y="706882"/>
                    <a:pt x="706882" y="0"/>
                    <a:pt x="1578737" y="0"/>
                  </a:cubicBezTo>
                  <a:lnTo>
                    <a:pt x="1578737" y="0"/>
                  </a:lnTo>
                  <a:cubicBezTo>
                    <a:pt x="2450592" y="0"/>
                    <a:pt x="3157347" y="706755"/>
                    <a:pt x="3157347" y="1578610"/>
                  </a:cubicBezTo>
                  <a:lnTo>
                    <a:pt x="3157347" y="6165723"/>
                  </a:lnTo>
                  <a:cubicBezTo>
                    <a:pt x="3157347" y="6225286"/>
                    <a:pt x="3109087" y="6273419"/>
                    <a:pt x="3049651" y="6273419"/>
                  </a:cubicBezTo>
                  <a:close/>
                </a:path>
              </a:pathLst>
            </a:custGeom>
            <a:solidFill>
              <a:srgbClr val="E0E6E9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66110" cy="6282055"/>
            </a:xfrm>
            <a:custGeom>
              <a:avLst/>
              <a:gdLst/>
              <a:ahLst/>
              <a:cxnLst/>
              <a:rect r="r" b="b" t="t" l="l"/>
              <a:pathLst>
                <a:path h="6282055" w="3166110">
                  <a:moveTo>
                    <a:pt x="3053969" y="6282055"/>
                  </a:moveTo>
                  <a:lnTo>
                    <a:pt x="112014" y="6282055"/>
                  </a:lnTo>
                  <a:cubicBezTo>
                    <a:pt x="50292" y="6282055"/>
                    <a:pt x="0" y="6231763"/>
                    <a:pt x="0" y="6170041"/>
                  </a:cubicBezTo>
                  <a:lnTo>
                    <a:pt x="0" y="1583055"/>
                  </a:lnTo>
                  <a:cubicBezTo>
                    <a:pt x="0" y="1369314"/>
                    <a:pt x="41910" y="1162050"/>
                    <a:pt x="124460" y="966851"/>
                  </a:cubicBezTo>
                  <a:cubicBezTo>
                    <a:pt x="204216" y="778383"/>
                    <a:pt x="318389" y="609092"/>
                    <a:pt x="463677" y="463677"/>
                  </a:cubicBezTo>
                  <a:cubicBezTo>
                    <a:pt x="608965" y="318262"/>
                    <a:pt x="778256" y="204089"/>
                    <a:pt x="966851" y="124460"/>
                  </a:cubicBezTo>
                  <a:cubicBezTo>
                    <a:pt x="1161923" y="41910"/>
                    <a:pt x="1369314" y="0"/>
                    <a:pt x="1583055" y="0"/>
                  </a:cubicBezTo>
                  <a:cubicBezTo>
                    <a:pt x="1796796" y="0"/>
                    <a:pt x="2004060" y="41910"/>
                    <a:pt x="2199259" y="124460"/>
                  </a:cubicBezTo>
                  <a:cubicBezTo>
                    <a:pt x="2387727" y="204216"/>
                    <a:pt x="2557018" y="318389"/>
                    <a:pt x="2702433" y="463677"/>
                  </a:cubicBezTo>
                  <a:cubicBezTo>
                    <a:pt x="2847848" y="609092"/>
                    <a:pt x="2961894" y="778383"/>
                    <a:pt x="3041650" y="966851"/>
                  </a:cubicBezTo>
                  <a:cubicBezTo>
                    <a:pt x="3124200" y="1162050"/>
                    <a:pt x="3166110" y="1369314"/>
                    <a:pt x="3166110" y="1583055"/>
                  </a:cubicBezTo>
                  <a:lnTo>
                    <a:pt x="3166110" y="6170168"/>
                  </a:lnTo>
                  <a:cubicBezTo>
                    <a:pt x="3165983" y="6231890"/>
                    <a:pt x="3115818" y="6282055"/>
                    <a:pt x="3053969" y="6282055"/>
                  </a:cubicBezTo>
                  <a:close/>
                  <a:moveTo>
                    <a:pt x="1583055" y="8763"/>
                  </a:moveTo>
                  <a:cubicBezTo>
                    <a:pt x="1370584" y="8763"/>
                    <a:pt x="1164336" y="50419"/>
                    <a:pt x="970280" y="132461"/>
                  </a:cubicBezTo>
                  <a:cubicBezTo>
                    <a:pt x="782828" y="211709"/>
                    <a:pt x="614426" y="325247"/>
                    <a:pt x="469900" y="469900"/>
                  </a:cubicBezTo>
                  <a:cubicBezTo>
                    <a:pt x="325374" y="614553"/>
                    <a:pt x="211709" y="782701"/>
                    <a:pt x="132461" y="970280"/>
                  </a:cubicBezTo>
                  <a:cubicBezTo>
                    <a:pt x="50419" y="1164336"/>
                    <a:pt x="8763" y="1370584"/>
                    <a:pt x="8763" y="1583055"/>
                  </a:cubicBezTo>
                  <a:lnTo>
                    <a:pt x="8763" y="6170168"/>
                  </a:lnTo>
                  <a:cubicBezTo>
                    <a:pt x="8763" y="6227064"/>
                    <a:pt x="55118" y="6273419"/>
                    <a:pt x="112014" y="6273419"/>
                  </a:cubicBezTo>
                  <a:lnTo>
                    <a:pt x="3053969" y="6273419"/>
                  </a:lnTo>
                  <a:cubicBezTo>
                    <a:pt x="3110865" y="6273419"/>
                    <a:pt x="3157220" y="6227064"/>
                    <a:pt x="3157220" y="6170168"/>
                  </a:cubicBezTo>
                  <a:lnTo>
                    <a:pt x="3157220" y="1583055"/>
                  </a:lnTo>
                  <a:cubicBezTo>
                    <a:pt x="3157220" y="1370584"/>
                    <a:pt x="3115564" y="1164336"/>
                    <a:pt x="3033522" y="970280"/>
                  </a:cubicBezTo>
                  <a:cubicBezTo>
                    <a:pt x="2954274" y="782828"/>
                    <a:pt x="2840736" y="614426"/>
                    <a:pt x="2696083" y="469900"/>
                  </a:cubicBezTo>
                  <a:cubicBezTo>
                    <a:pt x="2551557" y="325374"/>
                    <a:pt x="2383155" y="211836"/>
                    <a:pt x="2195703" y="132461"/>
                  </a:cubicBezTo>
                  <a:cubicBezTo>
                    <a:pt x="2001647" y="50292"/>
                    <a:pt x="1795526" y="8763"/>
                    <a:pt x="1583055" y="8763"/>
                  </a:cubicBezTo>
                  <a:close/>
                </a:path>
              </a:pathLst>
            </a:custGeom>
            <a:solidFill>
              <a:srgbClr val="E0E6E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814229" y="6428718"/>
            <a:ext cx="12630150" cy="1114425"/>
            <a:chOff x="0" y="0"/>
            <a:chExt cx="3326459" cy="29351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326459" cy="293511"/>
            </a:xfrm>
            <a:custGeom>
              <a:avLst/>
              <a:gdLst/>
              <a:ahLst/>
              <a:cxnLst/>
              <a:rect r="r" b="b" t="t" l="l"/>
              <a:pathLst>
                <a:path h="293511" w="3326459">
                  <a:moveTo>
                    <a:pt x="3123259" y="0"/>
                  </a:moveTo>
                  <a:cubicBezTo>
                    <a:pt x="3235484" y="0"/>
                    <a:pt x="3326459" y="65705"/>
                    <a:pt x="3326459" y="146756"/>
                  </a:cubicBezTo>
                  <a:cubicBezTo>
                    <a:pt x="3326459" y="227806"/>
                    <a:pt x="3235484" y="293511"/>
                    <a:pt x="3123259" y="293511"/>
                  </a:cubicBezTo>
                  <a:lnTo>
                    <a:pt x="203200" y="293511"/>
                  </a:lnTo>
                  <a:cubicBezTo>
                    <a:pt x="90976" y="293511"/>
                    <a:pt x="0" y="227806"/>
                    <a:pt x="0" y="146756"/>
                  </a:cubicBezTo>
                  <a:cubicBezTo>
                    <a:pt x="0" y="65705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66675"/>
              <a:ext cx="3326459" cy="3601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>
            <a:off x="-428625" y="3501989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13" id="13"/>
          <p:cNvSpPr/>
          <p:nvPr/>
        </p:nvSpPr>
        <p:spPr>
          <a:xfrm>
            <a:off x="12471329" y="7739549"/>
            <a:ext cx="649224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-5400000">
            <a:off x="9766900" y="5394670"/>
            <a:ext cx="6274575" cy="12450233"/>
            <a:chOff x="0" y="0"/>
            <a:chExt cx="3165983" cy="62820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4318" y="4318"/>
              <a:ext cx="3157347" cy="6273419"/>
            </a:xfrm>
            <a:custGeom>
              <a:avLst/>
              <a:gdLst/>
              <a:ahLst/>
              <a:cxnLst/>
              <a:rect r="r" b="b" t="t" l="l"/>
              <a:pathLst>
                <a:path h="6273419" w="3157347">
                  <a:moveTo>
                    <a:pt x="3049651" y="6273419"/>
                  </a:moveTo>
                  <a:lnTo>
                    <a:pt x="107696" y="6273419"/>
                  </a:lnTo>
                  <a:cubicBezTo>
                    <a:pt x="48260" y="6273419"/>
                    <a:pt x="0" y="6225286"/>
                    <a:pt x="0" y="6165723"/>
                  </a:cubicBezTo>
                  <a:lnTo>
                    <a:pt x="0" y="1578737"/>
                  </a:lnTo>
                  <a:cubicBezTo>
                    <a:pt x="0" y="706882"/>
                    <a:pt x="706882" y="0"/>
                    <a:pt x="1578737" y="0"/>
                  </a:cubicBezTo>
                  <a:lnTo>
                    <a:pt x="1578737" y="0"/>
                  </a:lnTo>
                  <a:cubicBezTo>
                    <a:pt x="2450592" y="0"/>
                    <a:pt x="3157347" y="706755"/>
                    <a:pt x="3157347" y="1578610"/>
                  </a:cubicBezTo>
                  <a:lnTo>
                    <a:pt x="3157347" y="6165723"/>
                  </a:lnTo>
                  <a:cubicBezTo>
                    <a:pt x="3157347" y="6225286"/>
                    <a:pt x="3109087" y="6273419"/>
                    <a:pt x="3049651" y="6273419"/>
                  </a:cubicBezTo>
                  <a:close/>
                </a:path>
              </a:pathLst>
            </a:custGeom>
            <a:solidFill>
              <a:srgbClr val="9DB3C1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3166110" cy="6282055"/>
            </a:xfrm>
            <a:custGeom>
              <a:avLst/>
              <a:gdLst/>
              <a:ahLst/>
              <a:cxnLst/>
              <a:rect r="r" b="b" t="t" l="l"/>
              <a:pathLst>
                <a:path h="6282055" w="3166110">
                  <a:moveTo>
                    <a:pt x="3053969" y="6282055"/>
                  </a:moveTo>
                  <a:lnTo>
                    <a:pt x="112014" y="6282055"/>
                  </a:lnTo>
                  <a:cubicBezTo>
                    <a:pt x="50292" y="6282055"/>
                    <a:pt x="0" y="6231763"/>
                    <a:pt x="0" y="6170041"/>
                  </a:cubicBezTo>
                  <a:lnTo>
                    <a:pt x="0" y="1583055"/>
                  </a:lnTo>
                  <a:cubicBezTo>
                    <a:pt x="0" y="1369314"/>
                    <a:pt x="41910" y="1162050"/>
                    <a:pt x="124460" y="966851"/>
                  </a:cubicBezTo>
                  <a:cubicBezTo>
                    <a:pt x="204216" y="778383"/>
                    <a:pt x="318389" y="609092"/>
                    <a:pt x="463677" y="463677"/>
                  </a:cubicBezTo>
                  <a:cubicBezTo>
                    <a:pt x="608965" y="318262"/>
                    <a:pt x="778256" y="204089"/>
                    <a:pt x="966851" y="124460"/>
                  </a:cubicBezTo>
                  <a:cubicBezTo>
                    <a:pt x="1161923" y="41910"/>
                    <a:pt x="1369314" y="0"/>
                    <a:pt x="1583055" y="0"/>
                  </a:cubicBezTo>
                  <a:cubicBezTo>
                    <a:pt x="1796796" y="0"/>
                    <a:pt x="2004060" y="41910"/>
                    <a:pt x="2199259" y="124460"/>
                  </a:cubicBezTo>
                  <a:cubicBezTo>
                    <a:pt x="2387727" y="204216"/>
                    <a:pt x="2557018" y="318389"/>
                    <a:pt x="2702433" y="463677"/>
                  </a:cubicBezTo>
                  <a:cubicBezTo>
                    <a:pt x="2847848" y="609092"/>
                    <a:pt x="2961894" y="778383"/>
                    <a:pt x="3041650" y="966851"/>
                  </a:cubicBezTo>
                  <a:cubicBezTo>
                    <a:pt x="3124200" y="1162050"/>
                    <a:pt x="3166110" y="1369314"/>
                    <a:pt x="3166110" y="1583055"/>
                  </a:cubicBezTo>
                  <a:lnTo>
                    <a:pt x="3166110" y="6170168"/>
                  </a:lnTo>
                  <a:cubicBezTo>
                    <a:pt x="3165983" y="6231890"/>
                    <a:pt x="3115818" y="6282055"/>
                    <a:pt x="3053969" y="6282055"/>
                  </a:cubicBezTo>
                  <a:close/>
                  <a:moveTo>
                    <a:pt x="1583055" y="8763"/>
                  </a:moveTo>
                  <a:cubicBezTo>
                    <a:pt x="1370584" y="8763"/>
                    <a:pt x="1164336" y="50419"/>
                    <a:pt x="970280" y="132461"/>
                  </a:cubicBezTo>
                  <a:cubicBezTo>
                    <a:pt x="782828" y="211709"/>
                    <a:pt x="614426" y="325247"/>
                    <a:pt x="469900" y="469900"/>
                  </a:cubicBezTo>
                  <a:cubicBezTo>
                    <a:pt x="325374" y="614553"/>
                    <a:pt x="211709" y="782701"/>
                    <a:pt x="132461" y="970280"/>
                  </a:cubicBezTo>
                  <a:cubicBezTo>
                    <a:pt x="50419" y="1164336"/>
                    <a:pt x="8763" y="1370584"/>
                    <a:pt x="8763" y="1583055"/>
                  </a:cubicBezTo>
                  <a:lnTo>
                    <a:pt x="8763" y="6170168"/>
                  </a:lnTo>
                  <a:cubicBezTo>
                    <a:pt x="8763" y="6227064"/>
                    <a:pt x="55118" y="6273419"/>
                    <a:pt x="112014" y="6273419"/>
                  </a:cubicBezTo>
                  <a:lnTo>
                    <a:pt x="3053969" y="6273419"/>
                  </a:lnTo>
                  <a:cubicBezTo>
                    <a:pt x="3110865" y="6273419"/>
                    <a:pt x="3157220" y="6227064"/>
                    <a:pt x="3157220" y="6170168"/>
                  </a:cubicBezTo>
                  <a:lnTo>
                    <a:pt x="3157220" y="1583055"/>
                  </a:lnTo>
                  <a:cubicBezTo>
                    <a:pt x="3157220" y="1370584"/>
                    <a:pt x="3115564" y="1164336"/>
                    <a:pt x="3033522" y="970280"/>
                  </a:cubicBezTo>
                  <a:cubicBezTo>
                    <a:pt x="2954274" y="782828"/>
                    <a:pt x="2840736" y="614426"/>
                    <a:pt x="2696083" y="469900"/>
                  </a:cubicBezTo>
                  <a:cubicBezTo>
                    <a:pt x="2551557" y="325374"/>
                    <a:pt x="2383155" y="211836"/>
                    <a:pt x="2195703" y="132461"/>
                  </a:cubicBezTo>
                  <a:cubicBezTo>
                    <a:pt x="2001647" y="50292"/>
                    <a:pt x="1795526" y="8763"/>
                    <a:pt x="1583055" y="8763"/>
                  </a:cubicBezTo>
                  <a:close/>
                </a:path>
              </a:pathLst>
            </a:custGeom>
            <a:solidFill>
              <a:srgbClr val="9DB3C1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5400000">
            <a:off x="2154379" y="-6870065"/>
            <a:ext cx="6274575" cy="12450233"/>
            <a:chOff x="0" y="0"/>
            <a:chExt cx="3165983" cy="62820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4318" y="4318"/>
              <a:ext cx="3157347" cy="6273419"/>
            </a:xfrm>
            <a:custGeom>
              <a:avLst/>
              <a:gdLst/>
              <a:ahLst/>
              <a:cxnLst/>
              <a:rect r="r" b="b" t="t" l="l"/>
              <a:pathLst>
                <a:path h="6273419" w="3157347">
                  <a:moveTo>
                    <a:pt x="3049651" y="6273419"/>
                  </a:moveTo>
                  <a:lnTo>
                    <a:pt x="107696" y="6273419"/>
                  </a:lnTo>
                  <a:cubicBezTo>
                    <a:pt x="48260" y="6273419"/>
                    <a:pt x="0" y="6225286"/>
                    <a:pt x="0" y="6165723"/>
                  </a:cubicBezTo>
                  <a:lnTo>
                    <a:pt x="0" y="1578737"/>
                  </a:lnTo>
                  <a:cubicBezTo>
                    <a:pt x="0" y="706882"/>
                    <a:pt x="706882" y="0"/>
                    <a:pt x="1578737" y="0"/>
                  </a:cubicBezTo>
                  <a:lnTo>
                    <a:pt x="1578737" y="0"/>
                  </a:lnTo>
                  <a:cubicBezTo>
                    <a:pt x="2450592" y="0"/>
                    <a:pt x="3157347" y="706755"/>
                    <a:pt x="3157347" y="1578610"/>
                  </a:cubicBezTo>
                  <a:lnTo>
                    <a:pt x="3157347" y="6165723"/>
                  </a:lnTo>
                  <a:cubicBezTo>
                    <a:pt x="3157347" y="6225286"/>
                    <a:pt x="3109087" y="6273419"/>
                    <a:pt x="3049651" y="6273419"/>
                  </a:cubicBezTo>
                  <a:close/>
                </a:path>
              </a:pathLst>
            </a:custGeom>
            <a:solidFill>
              <a:srgbClr val="5B696F"/>
            </a:solidFill>
            <a:ln w="12700">
              <a:solidFill>
                <a:srgbClr val="000000"/>
              </a:solidFill>
            </a:ln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3166110" cy="6282055"/>
            </a:xfrm>
            <a:custGeom>
              <a:avLst/>
              <a:gdLst/>
              <a:ahLst/>
              <a:cxnLst/>
              <a:rect r="r" b="b" t="t" l="l"/>
              <a:pathLst>
                <a:path h="6282055" w="3166110">
                  <a:moveTo>
                    <a:pt x="3053969" y="6282055"/>
                  </a:moveTo>
                  <a:lnTo>
                    <a:pt x="112014" y="6282055"/>
                  </a:lnTo>
                  <a:cubicBezTo>
                    <a:pt x="50292" y="6282055"/>
                    <a:pt x="0" y="6231763"/>
                    <a:pt x="0" y="6170041"/>
                  </a:cubicBezTo>
                  <a:lnTo>
                    <a:pt x="0" y="1583055"/>
                  </a:lnTo>
                  <a:cubicBezTo>
                    <a:pt x="0" y="1369314"/>
                    <a:pt x="41910" y="1162050"/>
                    <a:pt x="124460" y="966851"/>
                  </a:cubicBezTo>
                  <a:cubicBezTo>
                    <a:pt x="204216" y="778383"/>
                    <a:pt x="318389" y="609092"/>
                    <a:pt x="463677" y="463677"/>
                  </a:cubicBezTo>
                  <a:cubicBezTo>
                    <a:pt x="608965" y="318262"/>
                    <a:pt x="778256" y="204089"/>
                    <a:pt x="966851" y="124460"/>
                  </a:cubicBezTo>
                  <a:cubicBezTo>
                    <a:pt x="1161923" y="41910"/>
                    <a:pt x="1369314" y="0"/>
                    <a:pt x="1583055" y="0"/>
                  </a:cubicBezTo>
                  <a:cubicBezTo>
                    <a:pt x="1796796" y="0"/>
                    <a:pt x="2004060" y="41910"/>
                    <a:pt x="2199259" y="124460"/>
                  </a:cubicBezTo>
                  <a:cubicBezTo>
                    <a:pt x="2387727" y="204216"/>
                    <a:pt x="2557018" y="318389"/>
                    <a:pt x="2702433" y="463677"/>
                  </a:cubicBezTo>
                  <a:cubicBezTo>
                    <a:pt x="2847848" y="609092"/>
                    <a:pt x="2961894" y="778383"/>
                    <a:pt x="3041650" y="966851"/>
                  </a:cubicBezTo>
                  <a:cubicBezTo>
                    <a:pt x="3124200" y="1162050"/>
                    <a:pt x="3166110" y="1369314"/>
                    <a:pt x="3166110" y="1583055"/>
                  </a:cubicBezTo>
                  <a:lnTo>
                    <a:pt x="3166110" y="6170168"/>
                  </a:lnTo>
                  <a:cubicBezTo>
                    <a:pt x="3165983" y="6231890"/>
                    <a:pt x="3115818" y="6282055"/>
                    <a:pt x="3053969" y="6282055"/>
                  </a:cubicBezTo>
                  <a:close/>
                  <a:moveTo>
                    <a:pt x="1583055" y="8763"/>
                  </a:moveTo>
                  <a:cubicBezTo>
                    <a:pt x="1370584" y="8763"/>
                    <a:pt x="1164336" y="50419"/>
                    <a:pt x="970280" y="132461"/>
                  </a:cubicBezTo>
                  <a:cubicBezTo>
                    <a:pt x="782828" y="211709"/>
                    <a:pt x="614426" y="325247"/>
                    <a:pt x="469900" y="469900"/>
                  </a:cubicBezTo>
                  <a:cubicBezTo>
                    <a:pt x="325374" y="614553"/>
                    <a:pt x="211709" y="782701"/>
                    <a:pt x="132461" y="970280"/>
                  </a:cubicBezTo>
                  <a:cubicBezTo>
                    <a:pt x="50419" y="1164336"/>
                    <a:pt x="8763" y="1370584"/>
                    <a:pt x="8763" y="1583055"/>
                  </a:cubicBezTo>
                  <a:lnTo>
                    <a:pt x="8763" y="6170168"/>
                  </a:lnTo>
                  <a:cubicBezTo>
                    <a:pt x="8763" y="6227064"/>
                    <a:pt x="55118" y="6273419"/>
                    <a:pt x="112014" y="6273419"/>
                  </a:cubicBezTo>
                  <a:lnTo>
                    <a:pt x="3053969" y="6273419"/>
                  </a:lnTo>
                  <a:cubicBezTo>
                    <a:pt x="3110865" y="6273419"/>
                    <a:pt x="3157220" y="6227064"/>
                    <a:pt x="3157220" y="6170168"/>
                  </a:cubicBezTo>
                  <a:lnTo>
                    <a:pt x="3157220" y="1583055"/>
                  </a:lnTo>
                  <a:cubicBezTo>
                    <a:pt x="3157220" y="1370584"/>
                    <a:pt x="3115564" y="1164336"/>
                    <a:pt x="3033522" y="970280"/>
                  </a:cubicBezTo>
                  <a:cubicBezTo>
                    <a:pt x="2954274" y="782828"/>
                    <a:pt x="2840736" y="614426"/>
                    <a:pt x="2696083" y="469900"/>
                  </a:cubicBezTo>
                  <a:cubicBezTo>
                    <a:pt x="2551557" y="325374"/>
                    <a:pt x="2383155" y="211836"/>
                    <a:pt x="2195703" y="132461"/>
                  </a:cubicBezTo>
                  <a:cubicBezTo>
                    <a:pt x="2001647" y="50292"/>
                    <a:pt x="1795526" y="8763"/>
                    <a:pt x="1583055" y="8763"/>
                  </a:cubicBezTo>
                  <a:close/>
                </a:path>
              </a:pathLst>
            </a:custGeom>
            <a:solidFill>
              <a:srgbClr val="5B696F"/>
            </a:solid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15428600" y="323436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4" y="0"/>
                </a:lnTo>
                <a:lnTo>
                  <a:pt x="2185184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372250" y="7939574"/>
            <a:ext cx="1978213" cy="1978213"/>
          </a:xfrm>
          <a:custGeom>
            <a:avLst/>
            <a:gdLst/>
            <a:ahLst/>
            <a:cxnLst/>
            <a:rect r="r" b="b" t="t" l="l"/>
            <a:pathLst>
              <a:path h="1978213" w="1978213">
                <a:moveTo>
                  <a:pt x="0" y="0"/>
                </a:moveTo>
                <a:lnTo>
                  <a:pt x="1978213" y="0"/>
                </a:lnTo>
                <a:lnTo>
                  <a:pt x="1978213" y="1978213"/>
                </a:lnTo>
                <a:lnTo>
                  <a:pt x="0" y="19782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0" y="4706901"/>
            <a:ext cx="13235916" cy="23085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9"/>
              </a:lnSpc>
            </a:pPr>
            <a:r>
              <a:rPr lang="en-US" sz="7955">
                <a:solidFill>
                  <a:srgbClr val="FFFFFF"/>
                </a:solidFill>
                <a:latin typeface="Oswald Bold"/>
              </a:rPr>
              <a:t>PROYECTO PRÁCTICA PROFESIONALIZANTE I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72250" y="7352961"/>
            <a:ext cx="13293265" cy="367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95"/>
              </a:lnSpc>
            </a:pPr>
            <a:r>
              <a:rPr lang="en-US" sz="2199" spc="103">
                <a:solidFill>
                  <a:srgbClr val="FFFFFF"/>
                </a:solidFill>
                <a:latin typeface="Lato Heavy"/>
              </a:rPr>
              <a:t>TECNICATURA SUPERIOR EN CIENCIA DE DATOS E INTELIGENCIA ARTIFICIAL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40584" y="646540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28538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4" id="4"/>
          <p:cNvSpPr/>
          <p:nvPr/>
        </p:nvSpPr>
        <p:spPr>
          <a:xfrm rot="0">
            <a:off x="1952130" y="5124450"/>
            <a:ext cx="4391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2625417" y="4223822"/>
            <a:ext cx="12318716" cy="1174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spc="344">
                <a:solidFill>
                  <a:srgbClr val="FFFFFF"/>
                </a:solidFill>
                <a:latin typeface="Oswald"/>
              </a:rPr>
              <a:t>RUTA DE ACCIÓN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625417" y="5487651"/>
            <a:ext cx="11526199" cy="613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77"/>
              </a:lnSpc>
            </a:pPr>
            <a:r>
              <a:rPr lang="en-US" sz="3799" spc="75">
                <a:solidFill>
                  <a:srgbClr val="FFFFFF"/>
                </a:solidFill>
                <a:latin typeface="Montserrat"/>
              </a:rPr>
              <a:t>ORGANIZACIÓN DEL PROCESO DE TRABAJO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625417" y="7484575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TRELLO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625417" y="8287851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DIAGRAMA DE GANTT 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7997" y="524960"/>
            <a:ext cx="9407156" cy="4786704"/>
          </a:xfrm>
          <a:custGeom>
            <a:avLst/>
            <a:gdLst/>
            <a:ahLst/>
            <a:cxnLst/>
            <a:rect r="r" b="b" t="t" l="l"/>
            <a:pathLst>
              <a:path h="4786704" w="9407156">
                <a:moveTo>
                  <a:pt x="0" y="0"/>
                </a:moveTo>
                <a:lnTo>
                  <a:pt x="9407156" y="0"/>
                </a:lnTo>
                <a:lnTo>
                  <a:pt x="9407156" y="4786704"/>
                </a:lnTo>
                <a:lnTo>
                  <a:pt x="0" y="47867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597214" y="5500532"/>
            <a:ext cx="9407156" cy="4518508"/>
          </a:xfrm>
          <a:custGeom>
            <a:avLst/>
            <a:gdLst/>
            <a:ahLst/>
            <a:cxnLst/>
            <a:rect r="r" b="b" t="t" l="l"/>
            <a:pathLst>
              <a:path h="4518508" w="9407156">
                <a:moveTo>
                  <a:pt x="0" y="0"/>
                </a:moveTo>
                <a:lnTo>
                  <a:pt x="9407155" y="0"/>
                </a:lnTo>
                <a:lnTo>
                  <a:pt x="9407155" y="4518507"/>
                </a:lnTo>
                <a:lnTo>
                  <a:pt x="0" y="45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17420" y="2357838"/>
            <a:ext cx="13294735" cy="6266407"/>
          </a:xfrm>
          <a:custGeom>
            <a:avLst/>
            <a:gdLst/>
            <a:ahLst/>
            <a:cxnLst/>
            <a:rect r="r" b="b" t="t" l="l"/>
            <a:pathLst>
              <a:path h="6266407" w="13294735">
                <a:moveTo>
                  <a:pt x="0" y="0"/>
                </a:moveTo>
                <a:lnTo>
                  <a:pt x="13294735" y="0"/>
                </a:lnTo>
                <a:lnTo>
                  <a:pt x="13294735" y="6266407"/>
                </a:lnTo>
                <a:lnTo>
                  <a:pt x="0" y="6266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40584" y="646540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28538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2654663" y="4223785"/>
            <a:ext cx="12318716" cy="117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spc="344">
                <a:solidFill>
                  <a:srgbClr val="FFFFFF"/>
                </a:solidFill>
                <a:latin typeface="Oswald"/>
              </a:rPr>
              <a:t>SPRINT 1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952130" y="5124450"/>
            <a:ext cx="4391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777817" y="8411332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DICCIONARIO DE DATOS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77817" y="7636975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HERRAMIENTAS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7817" y="9186032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ANÁLISIS EXPLORATORIO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466862" y="0"/>
            <a:ext cx="4762" cy="925830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823" y="3447449"/>
            <a:ext cx="264078" cy="2640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44348" y="4730389"/>
            <a:ext cx="264078" cy="2640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34823" y="6013329"/>
            <a:ext cx="264078" cy="2640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39586" y="7296269"/>
            <a:ext cx="264078" cy="2640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6344348" y="8406318"/>
            <a:ext cx="264078" cy="26407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320024" y="1581462"/>
            <a:ext cx="2336818" cy="1543808"/>
          </a:xfrm>
          <a:custGeom>
            <a:avLst/>
            <a:gdLst/>
            <a:ahLst/>
            <a:cxnLst/>
            <a:rect r="r" b="b" t="t" l="l"/>
            <a:pathLst>
              <a:path h="1543808" w="2336818">
                <a:moveTo>
                  <a:pt x="0" y="0"/>
                </a:moveTo>
                <a:lnTo>
                  <a:pt x="2336818" y="0"/>
                </a:lnTo>
                <a:lnTo>
                  <a:pt x="2336818" y="1543808"/>
                </a:lnTo>
                <a:lnTo>
                  <a:pt x="0" y="15438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</a:blip>
            <a:stretch>
              <a:fillRect l="0" t="0" r="-17972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891882" y="4714458"/>
            <a:ext cx="2336818" cy="1308618"/>
          </a:xfrm>
          <a:custGeom>
            <a:avLst/>
            <a:gdLst/>
            <a:ahLst/>
            <a:cxnLst/>
            <a:rect r="r" b="b" t="t" l="l"/>
            <a:pathLst>
              <a:path h="1308618" w="2336818">
                <a:moveTo>
                  <a:pt x="0" y="0"/>
                </a:moveTo>
                <a:lnTo>
                  <a:pt x="2336817" y="0"/>
                </a:lnTo>
                <a:lnTo>
                  <a:pt x="2336817" y="1308618"/>
                </a:lnTo>
                <a:lnTo>
                  <a:pt x="0" y="130861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6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426538" y="5987651"/>
            <a:ext cx="2336818" cy="1308618"/>
          </a:xfrm>
          <a:custGeom>
            <a:avLst/>
            <a:gdLst/>
            <a:ahLst/>
            <a:cxnLst/>
            <a:rect r="r" b="b" t="t" l="l"/>
            <a:pathLst>
              <a:path h="1308618" w="2336818">
                <a:moveTo>
                  <a:pt x="0" y="0"/>
                </a:moveTo>
                <a:lnTo>
                  <a:pt x="2336818" y="0"/>
                </a:lnTo>
                <a:lnTo>
                  <a:pt x="2336818" y="1308618"/>
                </a:lnTo>
                <a:lnTo>
                  <a:pt x="0" y="13086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594947" y="2997160"/>
            <a:ext cx="2085617" cy="2085617"/>
          </a:xfrm>
          <a:custGeom>
            <a:avLst/>
            <a:gdLst/>
            <a:ahLst/>
            <a:cxnLst/>
            <a:rect r="r" b="b" t="t" l="l"/>
            <a:pathLst>
              <a:path h="2085617" w="2085617">
                <a:moveTo>
                  <a:pt x="0" y="0"/>
                </a:moveTo>
                <a:lnTo>
                  <a:pt x="2085617" y="0"/>
                </a:lnTo>
                <a:lnTo>
                  <a:pt x="2085617" y="2085616"/>
                </a:lnTo>
                <a:lnTo>
                  <a:pt x="0" y="2085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436338" y="8143994"/>
            <a:ext cx="2336818" cy="1308618"/>
          </a:xfrm>
          <a:custGeom>
            <a:avLst/>
            <a:gdLst/>
            <a:ahLst/>
            <a:cxnLst/>
            <a:rect r="r" b="b" t="t" l="l"/>
            <a:pathLst>
              <a:path h="1308618" w="2336818">
                <a:moveTo>
                  <a:pt x="0" y="0"/>
                </a:moveTo>
                <a:lnTo>
                  <a:pt x="2336817" y="0"/>
                </a:lnTo>
                <a:lnTo>
                  <a:pt x="2336817" y="1308618"/>
                </a:lnTo>
                <a:lnTo>
                  <a:pt x="0" y="130861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0320024" y="7752009"/>
            <a:ext cx="2336818" cy="1308618"/>
          </a:xfrm>
          <a:custGeom>
            <a:avLst/>
            <a:gdLst/>
            <a:ahLst/>
            <a:cxnLst/>
            <a:rect r="r" b="b" t="t" l="l"/>
            <a:pathLst>
              <a:path h="1308618" w="2336818">
                <a:moveTo>
                  <a:pt x="0" y="0"/>
                </a:moveTo>
                <a:lnTo>
                  <a:pt x="2336818" y="0"/>
                </a:lnTo>
                <a:lnTo>
                  <a:pt x="2336818" y="1308618"/>
                </a:lnTo>
                <a:lnTo>
                  <a:pt x="0" y="130861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9000"/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318186" y="2202535"/>
            <a:ext cx="5909944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HERRAMIENTAS UTILIZADAS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24213" y="2072378"/>
            <a:ext cx="187470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POWER BI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24213" y="3355318"/>
            <a:ext cx="2090947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DRIVE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24213" y="463825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TRELLO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24213" y="592119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GITHUB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24213" y="8125330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CANVA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824213" y="7153742"/>
            <a:ext cx="2863244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ZOOM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82049" y="2776321"/>
            <a:ext cx="10615289" cy="6474016"/>
          </a:xfrm>
          <a:custGeom>
            <a:avLst/>
            <a:gdLst/>
            <a:ahLst/>
            <a:cxnLst/>
            <a:rect r="r" b="b" t="t" l="l"/>
            <a:pathLst>
              <a:path h="6474016" w="10615289">
                <a:moveTo>
                  <a:pt x="0" y="0"/>
                </a:moveTo>
                <a:lnTo>
                  <a:pt x="10615289" y="0"/>
                </a:lnTo>
                <a:lnTo>
                  <a:pt x="10615289" y="6474016"/>
                </a:lnTo>
                <a:lnTo>
                  <a:pt x="0" y="64740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202535"/>
            <a:ext cx="5199431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DICCIONARIO</a:t>
            </a:r>
          </a:p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DE DATOS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39081" y="3274044"/>
            <a:ext cx="10858257" cy="6340056"/>
          </a:xfrm>
          <a:custGeom>
            <a:avLst/>
            <a:gdLst/>
            <a:ahLst/>
            <a:cxnLst/>
            <a:rect r="r" b="b" t="t" l="l"/>
            <a:pathLst>
              <a:path h="6340056" w="10858257">
                <a:moveTo>
                  <a:pt x="0" y="0"/>
                </a:moveTo>
                <a:lnTo>
                  <a:pt x="10858257" y="0"/>
                </a:lnTo>
                <a:lnTo>
                  <a:pt x="10858257" y="6340056"/>
                </a:lnTo>
                <a:lnTo>
                  <a:pt x="0" y="63400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65322" y="5555793"/>
            <a:ext cx="3673112" cy="4058308"/>
          </a:xfrm>
          <a:custGeom>
            <a:avLst/>
            <a:gdLst/>
            <a:ahLst/>
            <a:cxnLst/>
            <a:rect r="r" b="b" t="t" l="l"/>
            <a:pathLst>
              <a:path h="4058308" w="3673112">
                <a:moveTo>
                  <a:pt x="0" y="0"/>
                </a:moveTo>
                <a:lnTo>
                  <a:pt x="3673112" y="0"/>
                </a:lnTo>
                <a:lnTo>
                  <a:pt x="3673112" y="4058307"/>
                </a:lnTo>
                <a:lnTo>
                  <a:pt x="0" y="40583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5322" y="2202535"/>
            <a:ext cx="5662809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ANÁLISIS</a:t>
            </a:r>
          </a:p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EXPLORATORIO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65322" y="4765217"/>
            <a:ext cx="2639131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DATA SET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839081" y="1883522"/>
            <a:ext cx="6482640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DATA SET + CONSULTAS OBTENIDAS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40584" y="646540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28538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2413184" y="4223785"/>
            <a:ext cx="12318716" cy="117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spc="344">
                <a:solidFill>
                  <a:srgbClr val="FFFFFF"/>
                </a:solidFill>
                <a:latin typeface="Oswald"/>
              </a:rPr>
              <a:t>SPRINT 2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732555" y="5114925"/>
            <a:ext cx="4391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777817" y="6812289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NORMALIZACIÓN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77817" y="7644140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COMBINACIÓN DE DATOS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7817" y="8475990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USO DE POWER BI Y API GEOLOCALIZACIÓN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77817" y="9307840"/>
            <a:ext cx="5198775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ANONIMIZACIÓN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824213" y="3000784"/>
            <a:ext cx="10782913" cy="5705194"/>
          </a:xfrm>
          <a:custGeom>
            <a:avLst/>
            <a:gdLst/>
            <a:ahLst/>
            <a:cxnLst/>
            <a:rect r="r" b="b" t="t" l="l"/>
            <a:pathLst>
              <a:path h="5705194" w="10782913">
                <a:moveTo>
                  <a:pt x="0" y="0"/>
                </a:moveTo>
                <a:lnTo>
                  <a:pt x="10782913" y="0"/>
                </a:lnTo>
                <a:lnTo>
                  <a:pt x="10782913" y="5705194"/>
                </a:lnTo>
                <a:lnTo>
                  <a:pt x="0" y="57051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6692" y="2813319"/>
            <a:ext cx="6228131" cy="1164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85"/>
              </a:lnSpc>
            </a:pPr>
            <a:r>
              <a:rPr lang="en-US" sz="7900">
                <a:solidFill>
                  <a:srgbClr val="FFFFFF"/>
                </a:solidFill>
                <a:latin typeface="Oswald"/>
              </a:rPr>
              <a:t>NORMALIZACIÓN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24213" y="207237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UTILIZACIÓN DE POWER BI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12605" y="2759465"/>
            <a:ext cx="5743740" cy="6555240"/>
          </a:xfrm>
          <a:custGeom>
            <a:avLst/>
            <a:gdLst/>
            <a:ahLst/>
            <a:cxnLst/>
            <a:rect r="r" b="b" t="t" l="l"/>
            <a:pathLst>
              <a:path h="6555240" w="5743740">
                <a:moveTo>
                  <a:pt x="0" y="0"/>
                </a:moveTo>
                <a:lnTo>
                  <a:pt x="5743739" y="0"/>
                </a:lnTo>
                <a:lnTo>
                  <a:pt x="5743739" y="6555241"/>
                </a:lnTo>
                <a:lnTo>
                  <a:pt x="0" y="65552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28786" y="2759465"/>
            <a:ext cx="4325275" cy="6498835"/>
          </a:xfrm>
          <a:custGeom>
            <a:avLst/>
            <a:gdLst/>
            <a:ahLst/>
            <a:cxnLst/>
            <a:rect r="r" b="b" t="t" l="l"/>
            <a:pathLst>
              <a:path h="6498835" w="4325275">
                <a:moveTo>
                  <a:pt x="0" y="0"/>
                </a:moveTo>
                <a:lnTo>
                  <a:pt x="4325275" y="0"/>
                </a:lnTo>
                <a:lnTo>
                  <a:pt x="4325275" y="6498835"/>
                </a:lnTo>
                <a:lnTo>
                  <a:pt x="0" y="64988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6680" y="2741160"/>
            <a:ext cx="5596312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COMBINACIÓN DE DATOS Y API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823" y="3447449"/>
            <a:ext cx="264078" cy="2640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44348" y="4730389"/>
            <a:ext cx="264078" cy="2640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34823" y="6013329"/>
            <a:ext cx="264078" cy="2640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39586" y="7296269"/>
            <a:ext cx="264078" cy="2640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55797" y="8157946"/>
            <a:ext cx="5911065" cy="1858328"/>
          </a:xfrm>
          <a:custGeom>
            <a:avLst/>
            <a:gdLst/>
            <a:ahLst/>
            <a:cxnLst/>
            <a:rect r="r" b="b" t="t" l="l"/>
            <a:pathLst>
              <a:path h="1858328" w="5911065">
                <a:moveTo>
                  <a:pt x="0" y="0"/>
                </a:moveTo>
                <a:lnTo>
                  <a:pt x="5911065" y="0"/>
                </a:lnTo>
                <a:lnTo>
                  <a:pt x="5911065" y="1858328"/>
                </a:lnTo>
                <a:lnTo>
                  <a:pt x="0" y="1858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65322" y="2202535"/>
            <a:ext cx="5662809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EQUIPO DE</a:t>
            </a:r>
          </a:p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TRABAJO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24213" y="207237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BOLAÑA, SILVIA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339370" y="2675920"/>
            <a:ext cx="5199431" cy="35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1"/>
              </a:lnSpc>
            </a:pPr>
            <a:r>
              <a:rPr lang="en-US" sz="2199" spc="43">
                <a:solidFill>
                  <a:srgbClr val="FFFFFF"/>
                </a:solidFill>
                <a:latin typeface="Montserrat"/>
              </a:rPr>
              <a:t>Coordinación de recursos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24213" y="335531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GARCÍA, GABRIEL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339370" y="3958860"/>
            <a:ext cx="5199431" cy="35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1"/>
              </a:lnSpc>
            </a:pPr>
            <a:r>
              <a:rPr lang="en-US" sz="2199" spc="43">
                <a:solidFill>
                  <a:srgbClr val="FFFFFF"/>
                </a:solidFill>
                <a:latin typeface="Montserrat"/>
              </a:rPr>
              <a:t>Supervisión de tareas técnicas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598901" y="4581440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 MACLEAN, ALEJANDRO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39370" y="5241800"/>
            <a:ext cx="5199431" cy="35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1"/>
              </a:lnSpc>
            </a:pPr>
            <a:r>
              <a:rPr lang="en-US" sz="2199" spc="43">
                <a:solidFill>
                  <a:srgbClr val="FFFFFF"/>
                </a:solidFill>
                <a:latin typeface="Montserrat"/>
              </a:rPr>
              <a:t>Comunicación interna y externa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24213" y="592119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VEGA, VALERIA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7339370" y="6524740"/>
            <a:ext cx="5199431" cy="35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1"/>
              </a:lnSpc>
            </a:pPr>
            <a:r>
              <a:rPr lang="en-US" sz="2199" spc="43">
                <a:solidFill>
                  <a:srgbClr val="FFFFFF"/>
                </a:solidFill>
                <a:latin typeface="Montserrat"/>
              </a:rPr>
              <a:t>Supervisión de objetivos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24213" y="720413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DOCENTE A CARGO DE LA PRÁCTICA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339370" y="7807680"/>
            <a:ext cx="5199431" cy="350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81"/>
              </a:lnSpc>
            </a:pPr>
            <a:r>
              <a:rPr lang="en-US" sz="2199" spc="43">
                <a:solidFill>
                  <a:srgbClr val="FFFFFF"/>
                </a:solidFill>
                <a:latin typeface="Montserrat"/>
              </a:rPr>
              <a:t>BOGARIN, Horacio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7066082" y="3211629"/>
            <a:ext cx="2897443" cy="6692001"/>
          </a:xfrm>
          <a:custGeom>
            <a:avLst/>
            <a:gdLst/>
            <a:ahLst/>
            <a:cxnLst/>
            <a:rect r="r" b="b" t="t" l="l"/>
            <a:pathLst>
              <a:path h="6692001" w="2897443">
                <a:moveTo>
                  <a:pt x="0" y="0"/>
                </a:moveTo>
                <a:lnTo>
                  <a:pt x="2897443" y="0"/>
                </a:lnTo>
                <a:lnTo>
                  <a:pt x="2897443" y="6692001"/>
                </a:lnTo>
                <a:lnTo>
                  <a:pt x="0" y="66920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12942" y="3211629"/>
            <a:ext cx="2554474" cy="6692001"/>
          </a:xfrm>
          <a:custGeom>
            <a:avLst/>
            <a:gdLst/>
            <a:ahLst/>
            <a:cxnLst/>
            <a:rect r="r" b="b" t="t" l="l"/>
            <a:pathLst>
              <a:path h="6692001" w="2554474">
                <a:moveTo>
                  <a:pt x="0" y="0"/>
                </a:moveTo>
                <a:lnTo>
                  <a:pt x="2554474" y="0"/>
                </a:lnTo>
                <a:lnTo>
                  <a:pt x="2554474" y="6692001"/>
                </a:lnTo>
                <a:lnTo>
                  <a:pt x="0" y="66920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85961" y="2765960"/>
            <a:ext cx="5742170" cy="110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9"/>
              </a:lnSpc>
            </a:pPr>
            <a:r>
              <a:rPr lang="en-US" sz="7547">
                <a:solidFill>
                  <a:srgbClr val="FFFFFF"/>
                </a:solidFill>
                <a:latin typeface="Oswald"/>
              </a:rPr>
              <a:t>ANONIMIZACIÓN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066082" y="2097834"/>
            <a:ext cx="3027648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CLIENTES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2171" y="4699000"/>
            <a:ext cx="507162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DATOS SENSIBLES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12942" y="2097834"/>
            <a:ext cx="3027648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CHOFER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4940584" y="646540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rot="0">
            <a:off x="0" y="328538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TextBox 4" id="4"/>
          <p:cNvSpPr txBox="true"/>
          <p:nvPr/>
        </p:nvSpPr>
        <p:spPr>
          <a:xfrm rot="0">
            <a:off x="2413184" y="4223785"/>
            <a:ext cx="12318716" cy="117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spc="344">
                <a:solidFill>
                  <a:srgbClr val="FFFFFF"/>
                </a:solidFill>
                <a:latin typeface="Oswald"/>
              </a:rPr>
              <a:t>SPRINT 3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732555" y="5114925"/>
            <a:ext cx="4391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777817" y="6812289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VISUALIZACIÓN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777817" y="7644140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DEMO POWER BI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77817" y="8475990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CONCLUSIONES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77817" y="9307840"/>
            <a:ext cx="10965330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HALLAZGOS - PROPUESTA DE MEJORA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6189" y="1028700"/>
            <a:ext cx="8317811" cy="4661630"/>
          </a:xfrm>
          <a:custGeom>
            <a:avLst/>
            <a:gdLst/>
            <a:ahLst/>
            <a:cxnLst/>
            <a:rect r="r" b="b" t="t" l="l"/>
            <a:pathLst>
              <a:path h="4661630" w="8317811">
                <a:moveTo>
                  <a:pt x="0" y="0"/>
                </a:moveTo>
                <a:lnTo>
                  <a:pt x="8317811" y="0"/>
                </a:lnTo>
                <a:lnTo>
                  <a:pt x="8317811" y="4661630"/>
                </a:lnTo>
                <a:lnTo>
                  <a:pt x="0" y="46616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770054" y="6034939"/>
            <a:ext cx="11690595" cy="3654096"/>
          </a:xfrm>
          <a:custGeom>
            <a:avLst/>
            <a:gdLst/>
            <a:ahLst/>
            <a:cxnLst/>
            <a:rect r="r" b="b" t="t" l="l"/>
            <a:pathLst>
              <a:path h="3654096" w="11690595">
                <a:moveTo>
                  <a:pt x="0" y="0"/>
                </a:moveTo>
                <a:lnTo>
                  <a:pt x="11690595" y="0"/>
                </a:lnTo>
                <a:lnTo>
                  <a:pt x="11690595" y="3654095"/>
                </a:lnTo>
                <a:lnTo>
                  <a:pt x="0" y="36540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635817" y="2278463"/>
            <a:ext cx="5219438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47697" indent="-323848" lvl="1">
              <a:lnSpc>
                <a:spcPts val="4349"/>
              </a:lnSpc>
              <a:buFont typeface="Arial"/>
              <a:buChar char="•"/>
            </a:pPr>
            <a:r>
              <a:rPr lang="en-US" sz="2999" spc="281">
                <a:solidFill>
                  <a:srgbClr val="FFFFFF"/>
                </a:solidFill>
                <a:latin typeface="Glacial Indifference"/>
              </a:rPr>
              <a:t>TIEMPOS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0022" y="6985686"/>
            <a:ext cx="5120032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TIEMPOS RELACIONADOS CON TEMPERATURA Y VIENTO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606468"/>
            <a:ext cx="10036710" cy="4964161"/>
          </a:xfrm>
          <a:custGeom>
            <a:avLst/>
            <a:gdLst/>
            <a:ahLst/>
            <a:cxnLst/>
            <a:rect r="r" b="b" t="t" l="l"/>
            <a:pathLst>
              <a:path h="4964161" w="10036710">
                <a:moveTo>
                  <a:pt x="0" y="0"/>
                </a:moveTo>
                <a:lnTo>
                  <a:pt x="10036710" y="0"/>
                </a:lnTo>
                <a:lnTo>
                  <a:pt x="10036710" y="4964162"/>
                </a:lnTo>
                <a:lnTo>
                  <a:pt x="0" y="49641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505765" y="5758626"/>
            <a:ext cx="12191574" cy="4050577"/>
          </a:xfrm>
          <a:custGeom>
            <a:avLst/>
            <a:gdLst/>
            <a:ahLst/>
            <a:cxnLst/>
            <a:rect r="r" b="b" t="t" l="l"/>
            <a:pathLst>
              <a:path h="4050577" w="12191574">
                <a:moveTo>
                  <a:pt x="0" y="0"/>
                </a:moveTo>
                <a:lnTo>
                  <a:pt x="12191573" y="0"/>
                </a:lnTo>
                <a:lnTo>
                  <a:pt x="12191573" y="4050577"/>
                </a:lnTo>
                <a:lnTo>
                  <a:pt x="0" y="4050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1321860" y="2791686"/>
            <a:ext cx="6532918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TIEMPOS DEL PRIMER VIAJE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7487052"/>
            <a:ext cx="3891115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ESTIMACIONES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5512155" y="524960"/>
            <a:ext cx="2185183" cy="1832878"/>
          </a:xfrm>
          <a:custGeom>
            <a:avLst/>
            <a:gdLst/>
            <a:ahLst/>
            <a:cxnLst/>
            <a:rect r="r" b="b" t="t" l="l"/>
            <a:pathLst>
              <a:path h="1832878" w="2185183">
                <a:moveTo>
                  <a:pt x="0" y="0"/>
                </a:moveTo>
                <a:lnTo>
                  <a:pt x="2185183" y="0"/>
                </a:lnTo>
                <a:lnTo>
                  <a:pt x="2185183" y="1832878"/>
                </a:lnTo>
                <a:lnTo>
                  <a:pt x="0" y="183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828812" y="2745460"/>
            <a:ext cx="11185007" cy="6362003"/>
          </a:xfrm>
          <a:custGeom>
            <a:avLst/>
            <a:gdLst/>
            <a:ahLst/>
            <a:cxnLst/>
            <a:rect r="r" b="b" t="t" l="l"/>
            <a:pathLst>
              <a:path h="6362003" w="11185007">
                <a:moveTo>
                  <a:pt x="0" y="0"/>
                </a:moveTo>
                <a:lnTo>
                  <a:pt x="11185007" y="0"/>
                </a:lnTo>
                <a:lnTo>
                  <a:pt x="11185007" y="6362003"/>
                </a:lnTo>
                <a:lnTo>
                  <a:pt x="0" y="63620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78669" y="2783560"/>
            <a:ext cx="5738056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PERFORMANCE</a:t>
            </a:r>
          </a:p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POR CHOFER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78669" y="5923223"/>
            <a:ext cx="5738056" cy="93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769"/>
              </a:lnSpc>
              <a:buFont typeface="Arial"/>
              <a:buChar char="•"/>
            </a:pPr>
            <a:r>
              <a:rPr lang="en-US" sz="2599" spc="244">
                <a:solidFill>
                  <a:srgbClr val="FFFFFF"/>
                </a:solidFill>
                <a:latin typeface="Glacial Indifference"/>
              </a:rPr>
              <a:t>EN RELACIÓN A LOS TIEMPOS DEL PRIMER VIAJE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23" t="0" r="-223" b="0"/>
            </a:stretch>
          </a:blipFill>
        </p:spPr>
      </p:sp>
      <p:sp>
        <p:nvSpPr>
          <p:cNvPr name="AutoShape 3" id="3"/>
          <p:cNvSpPr/>
          <p:nvPr/>
        </p:nvSpPr>
        <p:spPr>
          <a:xfrm rot="0">
            <a:off x="4940584" y="646540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 rot="0">
            <a:off x="0" y="3285380"/>
            <a:ext cx="1334741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none" len="sm" w="sm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 rot="0">
            <a:off x="1732555" y="5114925"/>
            <a:ext cx="439149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6" id="6"/>
          <p:cNvSpPr txBox="true"/>
          <p:nvPr/>
        </p:nvSpPr>
        <p:spPr>
          <a:xfrm rot="0">
            <a:off x="2413184" y="4223785"/>
            <a:ext cx="12318716" cy="117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 spc="344">
                <a:solidFill>
                  <a:srgbClr val="FFFFFF"/>
                </a:solidFill>
                <a:latin typeface="Oswald"/>
              </a:rPr>
              <a:t>DEMO POWER BI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39586" y="6321454"/>
            <a:ext cx="264078" cy="2640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216899" y="2783560"/>
            <a:ext cx="5879799" cy="117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CONCLUSIONES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6837026" y="6153455"/>
            <a:ext cx="79295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9"/>
              </a:lnSpc>
            </a:pPr>
            <a:r>
              <a:rPr lang="en-US" sz="2999" spc="281">
                <a:solidFill>
                  <a:srgbClr val="FFFFFF"/>
                </a:solidFill>
                <a:latin typeface="Glacial Indifference"/>
              </a:rPr>
              <a:t>DEL TRABAJO EN EQUIPO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6339586" y="2613421"/>
            <a:ext cx="264078" cy="26407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851314" y="2577461"/>
            <a:ext cx="79295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9"/>
              </a:lnSpc>
            </a:pPr>
            <a:r>
              <a:rPr lang="en-US" sz="2999" spc="281">
                <a:solidFill>
                  <a:srgbClr val="FFFFFF"/>
                </a:solidFill>
                <a:latin typeface="Glacial Indifference"/>
              </a:rPr>
              <a:t>DEL ANÁLISIS DE LOS DATOS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837026" y="3578654"/>
            <a:ext cx="10422274" cy="1889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61339" indent="-280669" lvl="1">
              <a:lnSpc>
                <a:spcPts val="3769"/>
              </a:lnSpc>
              <a:buFont typeface="Arial"/>
              <a:buChar char="•"/>
            </a:pPr>
            <a:r>
              <a:rPr lang="en-US" sz="2599" spc="244">
                <a:solidFill>
                  <a:srgbClr val="FFFFFF"/>
                </a:solidFill>
                <a:latin typeface="Glacial Indifference"/>
              </a:rPr>
              <a:t>VISUALIZAR LOS TIEMPOS INDIVIDUALES POR PROCESO; </a:t>
            </a:r>
          </a:p>
          <a:p>
            <a:pPr marL="561339" indent="-280669" lvl="1">
              <a:lnSpc>
                <a:spcPts val="3769"/>
              </a:lnSpc>
              <a:buFont typeface="Arial"/>
              <a:buChar char="•"/>
            </a:pPr>
            <a:r>
              <a:rPr lang="en-US" sz="2599" spc="244">
                <a:solidFill>
                  <a:srgbClr val="FFFFFF"/>
                </a:solidFill>
                <a:latin typeface="Glacial Indifference"/>
              </a:rPr>
              <a:t>ESTIMAR LOS TIEMPOS DE OCUPACIÓN DEL CAMIÓN;</a:t>
            </a:r>
          </a:p>
          <a:p>
            <a:pPr marL="561339" indent="-280669" lvl="1">
              <a:lnSpc>
                <a:spcPts val="3769"/>
              </a:lnSpc>
              <a:buFont typeface="Arial"/>
              <a:buChar char="•"/>
            </a:pPr>
            <a:r>
              <a:rPr lang="en-US" sz="2599" spc="244">
                <a:solidFill>
                  <a:srgbClr val="FFFFFF"/>
                </a:solidFill>
                <a:latin typeface="Glacial Indifference"/>
              </a:rPr>
              <a:t>AYUDA EN LA </a:t>
            </a:r>
            <a:r>
              <a:rPr lang="en-US" sz="2599" spc="244">
                <a:solidFill>
                  <a:srgbClr val="FFFFFF"/>
                </a:solidFill>
                <a:latin typeface="Glacial Indifference"/>
              </a:rPr>
              <a:t>ORGANIZACIÓN DE LA LOGÍSTICA DE TODOS LOS CAMIONES EN LA PLANTA.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0" y="8773367"/>
            <a:ext cx="18288000" cy="1513633"/>
          </a:xfrm>
          <a:custGeom>
            <a:avLst/>
            <a:gdLst/>
            <a:ahLst/>
            <a:cxnLst/>
            <a:rect r="r" b="b" t="t" l="l"/>
            <a:pathLst>
              <a:path h="1513633" w="18288000">
                <a:moveTo>
                  <a:pt x="0" y="0"/>
                </a:moveTo>
                <a:lnTo>
                  <a:pt x="18288000" y="0"/>
                </a:lnTo>
                <a:lnTo>
                  <a:pt x="18288000" y="1513633"/>
                </a:lnTo>
                <a:lnTo>
                  <a:pt x="0" y="1513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03" r="0" b="-16703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6906257" cy="10287000"/>
            <a:chOff x="0" y="0"/>
            <a:chExt cx="181893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81893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18932">
                  <a:moveTo>
                    <a:pt x="0" y="0"/>
                  </a:moveTo>
                  <a:lnTo>
                    <a:pt x="1818932" y="0"/>
                  </a:lnTo>
                  <a:lnTo>
                    <a:pt x="181893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32232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818932" cy="2776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906244" y="5150644"/>
            <a:ext cx="11381776" cy="9525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6901490" y="5686117"/>
            <a:ext cx="11381759" cy="0"/>
          </a:xfrm>
          <a:prstGeom prst="line">
            <a:avLst/>
          </a:prstGeom>
          <a:ln cap="flat" w="9525">
            <a:solidFill>
              <a:srgbClr val="A6A6A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280273" y="3051002"/>
            <a:ext cx="10614669" cy="4242146"/>
          </a:xfrm>
          <a:custGeom>
            <a:avLst/>
            <a:gdLst/>
            <a:ahLst/>
            <a:cxnLst/>
            <a:rect r="r" b="b" t="t" l="l"/>
            <a:pathLst>
              <a:path h="4242146" w="10614669">
                <a:moveTo>
                  <a:pt x="0" y="0"/>
                </a:moveTo>
                <a:lnTo>
                  <a:pt x="10614669" y="0"/>
                </a:lnTo>
                <a:lnTo>
                  <a:pt x="10614669" y="4242146"/>
                </a:lnTo>
                <a:lnTo>
                  <a:pt x="0" y="42421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54146" y="3118253"/>
            <a:ext cx="6311359" cy="1966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51"/>
              </a:lnSpc>
            </a:pPr>
            <a:r>
              <a:rPr lang="en-US" sz="6740">
                <a:solidFill>
                  <a:srgbClr val="FFFFFF"/>
                </a:solidFill>
                <a:latin typeface="Oswald"/>
              </a:rPr>
              <a:t>PROPUESTA </a:t>
            </a:r>
          </a:p>
          <a:p>
            <a:pPr algn="l">
              <a:lnSpc>
                <a:spcPts val="7751"/>
              </a:lnSpc>
            </a:pPr>
            <a:r>
              <a:rPr lang="en-US" sz="6740">
                <a:solidFill>
                  <a:srgbClr val="FFFFFF"/>
                </a:solidFill>
                <a:latin typeface="Oswald"/>
              </a:rPr>
              <a:t>DE MEJORA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0" y="8770340"/>
            <a:ext cx="4549981" cy="1516660"/>
          </a:xfrm>
          <a:custGeom>
            <a:avLst/>
            <a:gdLst/>
            <a:ahLst/>
            <a:cxnLst/>
            <a:rect r="r" b="b" t="t" l="l"/>
            <a:pathLst>
              <a:path h="1516660" w="4549981">
                <a:moveTo>
                  <a:pt x="0" y="0"/>
                </a:moveTo>
                <a:lnTo>
                  <a:pt x="4549981" y="0"/>
                </a:lnTo>
                <a:lnTo>
                  <a:pt x="4549981" y="1516660"/>
                </a:lnTo>
                <a:lnTo>
                  <a:pt x="0" y="1516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756249"/>
            <a:ext cx="3822006" cy="3812451"/>
          </a:xfrm>
          <a:custGeom>
            <a:avLst/>
            <a:gdLst/>
            <a:ahLst/>
            <a:cxnLst/>
            <a:rect r="r" b="b" t="t" l="l"/>
            <a:pathLst>
              <a:path h="3812451" w="3822006">
                <a:moveTo>
                  <a:pt x="0" y="0"/>
                </a:moveTo>
                <a:lnTo>
                  <a:pt x="3822006" y="0"/>
                </a:lnTo>
                <a:lnTo>
                  <a:pt x="3822006" y="3812450"/>
                </a:lnTo>
                <a:lnTo>
                  <a:pt x="0" y="381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093862"/>
            <a:ext cx="10732976" cy="1098025"/>
            <a:chOff x="0" y="0"/>
            <a:chExt cx="14310634" cy="14640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76200"/>
              <a:ext cx="12918651" cy="727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662"/>
                </a:lnSpc>
              </a:pPr>
              <a:r>
                <a:rPr lang="en-US" sz="3215" spc="302">
                  <a:solidFill>
                    <a:srgbClr val="FFFFFF"/>
                  </a:solidFill>
                  <a:latin typeface="Glacial Indifference"/>
                </a:rPr>
                <a:t>CIERRE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953287"/>
              <a:ext cx="14310634" cy="5107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265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8773367"/>
            <a:ext cx="18288000" cy="1513633"/>
          </a:xfrm>
          <a:custGeom>
            <a:avLst/>
            <a:gdLst/>
            <a:ahLst/>
            <a:cxnLst/>
            <a:rect r="r" b="b" t="t" l="l"/>
            <a:pathLst>
              <a:path h="1513633" w="18288000">
                <a:moveTo>
                  <a:pt x="0" y="0"/>
                </a:moveTo>
                <a:lnTo>
                  <a:pt x="18288000" y="0"/>
                </a:lnTo>
                <a:lnTo>
                  <a:pt x="18288000" y="1513633"/>
                </a:lnTo>
                <a:lnTo>
                  <a:pt x="0" y="15136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6703" r="0" b="-16703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823" y="3447449"/>
            <a:ext cx="264078" cy="2640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44348" y="4730389"/>
            <a:ext cx="264078" cy="2640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34823" y="6013329"/>
            <a:ext cx="264078" cy="2640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39586" y="7296269"/>
            <a:ext cx="264078" cy="2640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6011018" y="0"/>
            <a:ext cx="2276982" cy="1160940"/>
          </a:xfrm>
          <a:custGeom>
            <a:avLst/>
            <a:gdLst/>
            <a:ahLst/>
            <a:cxnLst/>
            <a:rect r="r" b="b" t="t" l="l"/>
            <a:pathLst>
              <a:path h="1160940" w="2276982">
                <a:moveTo>
                  <a:pt x="0" y="0"/>
                </a:moveTo>
                <a:lnTo>
                  <a:pt x="2276982" y="0"/>
                </a:lnTo>
                <a:lnTo>
                  <a:pt x="2276982" y="1160940"/>
                </a:lnTo>
                <a:lnTo>
                  <a:pt x="0" y="11609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0" y="8770340"/>
            <a:ext cx="4549981" cy="1516660"/>
          </a:xfrm>
          <a:custGeom>
            <a:avLst/>
            <a:gdLst/>
            <a:ahLst/>
            <a:cxnLst/>
            <a:rect r="r" b="b" t="t" l="l"/>
            <a:pathLst>
              <a:path h="1516660" w="4549981">
                <a:moveTo>
                  <a:pt x="0" y="0"/>
                </a:moveTo>
                <a:lnTo>
                  <a:pt x="4549981" y="0"/>
                </a:lnTo>
                <a:lnTo>
                  <a:pt x="4549981" y="1516660"/>
                </a:lnTo>
                <a:lnTo>
                  <a:pt x="0" y="15166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6652212" y="1328102"/>
            <a:ext cx="1214177" cy="1214177"/>
          </a:xfrm>
          <a:custGeom>
            <a:avLst/>
            <a:gdLst/>
            <a:ahLst/>
            <a:cxnLst/>
            <a:rect r="r" b="b" t="t" l="l"/>
            <a:pathLst>
              <a:path h="1214177" w="1214177">
                <a:moveTo>
                  <a:pt x="0" y="0"/>
                </a:moveTo>
                <a:lnTo>
                  <a:pt x="1214176" y="0"/>
                </a:lnTo>
                <a:lnTo>
                  <a:pt x="1214176" y="1214176"/>
                </a:lnTo>
                <a:lnTo>
                  <a:pt x="0" y="1214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6011018" y="3062157"/>
            <a:ext cx="2238762" cy="1298740"/>
          </a:xfrm>
          <a:custGeom>
            <a:avLst/>
            <a:gdLst/>
            <a:ahLst/>
            <a:cxnLst/>
            <a:rect r="r" b="b" t="t" l="l"/>
            <a:pathLst>
              <a:path h="1298740" w="2238762">
                <a:moveTo>
                  <a:pt x="0" y="0"/>
                </a:moveTo>
                <a:lnTo>
                  <a:pt x="2238762" y="0"/>
                </a:lnTo>
                <a:lnTo>
                  <a:pt x="2238762" y="1298740"/>
                </a:lnTo>
                <a:lnTo>
                  <a:pt x="0" y="12987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06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6011018" y="4926066"/>
            <a:ext cx="2238762" cy="775337"/>
          </a:xfrm>
          <a:custGeom>
            <a:avLst/>
            <a:gdLst/>
            <a:ahLst/>
            <a:cxnLst/>
            <a:rect r="r" b="b" t="t" l="l"/>
            <a:pathLst>
              <a:path h="775337" w="2238762">
                <a:moveTo>
                  <a:pt x="0" y="0"/>
                </a:moveTo>
                <a:lnTo>
                  <a:pt x="2238762" y="0"/>
                </a:lnTo>
                <a:lnTo>
                  <a:pt x="2238762" y="775337"/>
                </a:lnTo>
                <a:lnTo>
                  <a:pt x="0" y="775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8" r="0" b="-868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6011018" y="6163721"/>
            <a:ext cx="2276982" cy="802270"/>
          </a:xfrm>
          <a:custGeom>
            <a:avLst/>
            <a:gdLst/>
            <a:ahLst/>
            <a:cxnLst/>
            <a:rect r="r" b="b" t="t" l="l"/>
            <a:pathLst>
              <a:path h="802270" w="2276982">
                <a:moveTo>
                  <a:pt x="0" y="0"/>
                </a:moveTo>
                <a:lnTo>
                  <a:pt x="2276982" y="0"/>
                </a:lnTo>
                <a:lnTo>
                  <a:pt x="2276982" y="802270"/>
                </a:lnTo>
                <a:lnTo>
                  <a:pt x="0" y="8022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4596464" y="9151340"/>
            <a:ext cx="11187462" cy="1135660"/>
          </a:xfrm>
          <a:custGeom>
            <a:avLst/>
            <a:gdLst/>
            <a:ahLst/>
            <a:cxnLst/>
            <a:rect r="r" b="b" t="t" l="l"/>
            <a:pathLst>
              <a:path h="1135660" w="11187462">
                <a:moveTo>
                  <a:pt x="0" y="0"/>
                </a:moveTo>
                <a:lnTo>
                  <a:pt x="11187462" y="0"/>
                </a:lnTo>
                <a:lnTo>
                  <a:pt x="11187462" y="1135660"/>
                </a:lnTo>
                <a:lnTo>
                  <a:pt x="0" y="113566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6669972" y="7489866"/>
            <a:ext cx="1618028" cy="2713835"/>
          </a:xfrm>
          <a:custGeom>
            <a:avLst/>
            <a:gdLst/>
            <a:ahLst/>
            <a:cxnLst/>
            <a:rect r="r" b="b" t="t" l="l"/>
            <a:pathLst>
              <a:path h="2713835" w="1618028">
                <a:moveTo>
                  <a:pt x="0" y="0"/>
                </a:moveTo>
                <a:lnTo>
                  <a:pt x="1618028" y="0"/>
                </a:lnTo>
                <a:lnTo>
                  <a:pt x="1618028" y="2713835"/>
                </a:lnTo>
                <a:lnTo>
                  <a:pt x="0" y="27138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422047" y="2202553"/>
            <a:ext cx="5693701" cy="349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EMPRESA: </a:t>
            </a:r>
          </a:p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EL DORADO</a:t>
            </a:r>
          </a:p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S.R.L.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24213" y="209777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INICIO DE ACTIVIDADES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7339370" y="2675920"/>
            <a:ext cx="5199431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Fundada en el 2005</a:t>
            </a:r>
          </a:p>
          <a:p>
            <a:pPr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Adquisición de cantera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24213" y="338071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LÍDER EN ABASTECIMIENTO DE HORMIGÓN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339370" y="3958860"/>
            <a:ext cx="5199431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0"/>
              </a:lnSpc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Ubicación en Río Grande y Tolhuin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24213" y="466365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MISIÓN Y VISIÓN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339370" y="5241800"/>
            <a:ext cx="5199431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Abastecer</a:t>
            </a:r>
          </a:p>
          <a:p>
            <a:pPr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Líderar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24213" y="594659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POLÍTICA DE CALIDAD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339370" y="6524740"/>
            <a:ext cx="5199431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0"/>
              </a:lnSpc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Sistema de Gestión de Calidad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24213" y="722953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SERVICIOS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339370" y="7807680"/>
            <a:ext cx="6744026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Bombeo</a:t>
            </a:r>
          </a:p>
          <a:p>
            <a:pPr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Asistencia técnica, laboratotrio y post venta</a:t>
            </a:r>
          </a:p>
          <a:p>
            <a:pPr marL="431801" indent="-215900" lvl="1">
              <a:lnSpc>
                <a:spcPts val="2620"/>
              </a:lnSpc>
              <a:buFont typeface="Arial"/>
              <a:buChar char="•"/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Tanu - Fábrica de labrillos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27" t="0" r="-26627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6471625" y="0"/>
            <a:ext cx="0" cy="1028700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34823" y="3447449"/>
            <a:ext cx="264078" cy="26407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344348" y="4730389"/>
            <a:ext cx="264078" cy="2640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334823" y="6013329"/>
            <a:ext cx="264078" cy="26407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339586" y="7296269"/>
            <a:ext cx="264078" cy="26407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6344348" y="881256"/>
            <a:ext cx="264078" cy="264078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6344348" y="8579522"/>
            <a:ext cx="264078" cy="26407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1028700" y="2202535"/>
            <a:ext cx="5199431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OBJETIVOS</a:t>
            </a:r>
          </a:p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INICIALES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24213" y="207237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TIEMPOS DE ESPERA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24213" y="335531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TIEMPOS DE DESCARGA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24213" y="463825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TIEMPOS DE VIAJE DE REGRESO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24213" y="5921198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MEDIR PUNTUALIDAD DEL PRIMER VIAJE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24213" y="8468397"/>
            <a:ext cx="792951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VINCULAR TIEMPOS DE VIAJE Y TIEMPOS DE DESCARGA CON FACTORES CLIMÁTICOS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5684303"/>
            <a:ext cx="4612485" cy="393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74"/>
              </a:lnSpc>
            </a:pPr>
            <a:r>
              <a:rPr lang="en-US" sz="2499" spc="49">
                <a:solidFill>
                  <a:srgbClr val="FFFFFF"/>
                </a:solidFill>
                <a:latin typeface="Montserrat"/>
              </a:rPr>
              <a:t> Eficiencia operativa: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24213" y="789790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TIEMPOS DE VIAJE DE IDA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24213" y="7090447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MEDIR TIEMPO DE OBRA SIN CAMIÓN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526871" y="7693697"/>
            <a:ext cx="5199431" cy="638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0"/>
              </a:lnSpc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Desde que se va un camión hasta que llega el próximo.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27" t="0" r="-26627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34823" y="3636306"/>
            <a:ext cx="264078" cy="26407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344348" y="5336758"/>
            <a:ext cx="264078" cy="2640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344348" y="7066381"/>
            <a:ext cx="264078" cy="26407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1028700" y="2202535"/>
            <a:ext cx="5199431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OBJETIVOS </a:t>
            </a:r>
          </a:p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INICIALES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24213" y="2053328"/>
            <a:ext cx="7929515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9"/>
              </a:lnSpc>
            </a:pPr>
            <a:r>
              <a:rPr lang="en-US" sz="2999" spc="281">
                <a:solidFill>
                  <a:srgbClr val="FFFFFF"/>
                </a:solidFill>
                <a:latin typeface="Glacial Indifference"/>
              </a:rPr>
              <a:t>ESTIMAR: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24213" y="3239707"/>
            <a:ext cx="7929515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TIEMPOS DE VIAJE A PARTIR DE LA DISTANCIA DE LA PLANTA A LA OBRA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24213" y="4984610"/>
            <a:ext cx="7929515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TIEMPOS DE DESCARGA A PARTIR DEL TIPO DE OBRA Y EL CLIENTE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24213" y="6917432"/>
            <a:ext cx="7929515" cy="485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4"/>
              </a:lnSpc>
            </a:pPr>
            <a:r>
              <a:rPr lang="en-US" sz="2699" spc="253">
                <a:solidFill>
                  <a:srgbClr val="FFFFFF"/>
                </a:solidFill>
                <a:latin typeface="Glacial Indifference"/>
              </a:rPr>
              <a:t>TIEMPOS DE ESPERA POR CLIENTE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823" y="3447449"/>
            <a:ext cx="264078" cy="2640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44348" y="4730389"/>
            <a:ext cx="264078" cy="2640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34823" y="6013329"/>
            <a:ext cx="264078" cy="2640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39586" y="7296269"/>
            <a:ext cx="264078" cy="2640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0" y="8773367"/>
            <a:ext cx="18288000" cy="1513633"/>
          </a:xfrm>
          <a:custGeom>
            <a:avLst/>
            <a:gdLst/>
            <a:ahLst/>
            <a:cxnLst/>
            <a:rect r="r" b="b" t="t" l="l"/>
            <a:pathLst>
              <a:path h="1513633" w="18288000">
                <a:moveTo>
                  <a:pt x="0" y="0"/>
                </a:moveTo>
                <a:lnTo>
                  <a:pt x="18288000" y="0"/>
                </a:lnTo>
                <a:lnTo>
                  <a:pt x="18288000" y="1513633"/>
                </a:lnTo>
                <a:lnTo>
                  <a:pt x="0" y="1513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03" r="0" b="-16703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27105" y="2202535"/>
            <a:ext cx="5601026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OBJETIVOS ALCANZADOS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24213" y="209777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1- TIEMPO DE VIAJE IDA A LA OBRA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24213" y="338071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2- TIEMPO DE ESPERA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24213" y="466365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3- TIEMPO DE DESCARGA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24213" y="594659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4- TIEMPO DE REGRESO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24213" y="7229538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5- PUNTUALIDAD DEL PRIMER VIAJE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350739" y="3894240"/>
            <a:ext cx="5199431" cy="314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0"/>
              </a:lnSpc>
            </a:pPr>
            <a:r>
              <a:rPr lang="en-US" sz="2000" spc="40">
                <a:solidFill>
                  <a:srgbClr val="FFFFFF"/>
                </a:solidFill>
                <a:latin typeface="Montserrat"/>
              </a:rPr>
              <a:t>Para comenzar la descarga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823" y="3447449"/>
            <a:ext cx="264078" cy="2640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44348" y="4730389"/>
            <a:ext cx="264078" cy="2640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34823" y="6013329"/>
            <a:ext cx="264078" cy="2640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339586" y="7296269"/>
            <a:ext cx="264078" cy="264078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0" y="8773367"/>
            <a:ext cx="18288000" cy="1513633"/>
          </a:xfrm>
          <a:custGeom>
            <a:avLst/>
            <a:gdLst/>
            <a:ahLst/>
            <a:cxnLst/>
            <a:rect r="r" b="b" t="t" l="l"/>
            <a:pathLst>
              <a:path h="1513633" w="18288000">
                <a:moveTo>
                  <a:pt x="0" y="0"/>
                </a:moveTo>
                <a:lnTo>
                  <a:pt x="18288000" y="0"/>
                </a:lnTo>
                <a:lnTo>
                  <a:pt x="18288000" y="1513633"/>
                </a:lnTo>
                <a:lnTo>
                  <a:pt x="0" y="1513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03" r="0" b="-16703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07479" y="2202535"/>
            <a:ext cx="5620652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OBJETIVOS ALCANZADOS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24213" y="1869178"/>
            <a:ext cx="9288758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6- RELACIONAR TIEMPOS DE VIAJE CON TEMPERATURA Y VIENTO.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24213" y="4606841"/>
            <a:ext cx="8670920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8- ESTIMAR TIEMPOS DE VIAJE DE IDA POR BARRIO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24213" y="5889781"/>
            <a:ext cx="959767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9- ESTIMAR TIEMPOS DE VIAJE DE IDA POR DIRECCIÓN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24213" y="7198717"/>
            <a:ext cx="8300217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10- ESTIMAR TIEMPOS DE REGRESO POR BARRIO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37026" y="3380774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7- ESTIMAR TIEMPOS DE ESPERA POR CLIENTE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3223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6457337" y="631907"/>
            <a:ext cx="4762" cy="8196964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334823" y="3447449"/>
            <a:ext cx="264078" cy="26407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334823" y="5330717"/>
            <a:ext cx="264078" cy="26407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325298" y="6523137"/>
            <a:ext cx="264078" cy="26407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0" y="8773367"/>
            <a:ext cx="18288000" cy="1513633"/>
          </a:xfrm>
          <a:custGeom>
            <a:avLst/>
            <a:gdLst/>
            <a:ahLst/>
            <a:cxnLst/>
            <a:rect r="r" b="b" t="t" l="l"/>
            <a:pathLst>
              <a:path h="1513633" w="18288000">
                <a:moveTo>
                  <a:pt x="0" y="0"/>
                </a:moveTo>
                <a:lnTo>
                  <a:pt x="18288000" y="0"/>
                </a:lnTo>
                <a:lnTo>
                  <a:pt x="18288000" y="1513633"/>
                </a:lnTo>
                <a:lnTo>
                  <a:pt x="0" y="15136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703" r="0" b="-16703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04647" y="1528162"/>
            <a:ext cx="5620652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OBJETIVOS ALTERNATIVOS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837026" y="3380774"/>
            <a:ext cx="7929515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12- ESTIMAR TIEMPO DE DESCARGA POR TIPO DE OBRA Y CLIENTE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824213" y="5259487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13- TIEMPO DE DESCARGA POR M3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824213" y="6456462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14- ANÁLISIS DE LLEGADAS  TARDE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837026" y="7653437"/>
            <a:ext cx="7929515" cy="444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15- EFECTIVIDAD POR CHOFER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37026" y="2097760"/>
            <a:ext cx="7929515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24"/>
              </a:lnSpc>
            </a:pPr>
            <a:r>
              <a:rPr lang="en-US" sz="2499" spc="234">
                <a:solidFill>
                  <a:srgbClr val="FFFFFF"/>
                </a:solidFill>
                <a:latin typeface="Glacial Indifference"/>
              </a:rPr>
              <a:t>11- ESTIMAR TIEMPOS DE REGRESO POR DIRECCIÓN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6325298" y="7776986"/>
            <a:ext cx="264078" cy="26407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466522" y="5637865"/>
            <a:ext cx="5620652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OBJETIVOS </a:t>
            </a:r>
          </a:p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INSIDE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7953" t="0" r="-17953" b="0"/>
            </a:stretch>
          </a:blipFill>
        </p:spPr>
      </p:sp>
      <p:sp>
        <p:nvSpPr>
          <p:cNvPr name="AutoShape 3" id="3"/>
          <p:cNvSpPr/>
          <p:nvPr/>
        </p:nvSpPr>
        <p:spPr>
          <a:xfrm rot="-5400000">
            <a:off x="2410379" y="4056483"/>
            <a:ext cx="8122491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6334823" y="2164509"/>
            <a:ext cx="264078" cy="26407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6334823" y="3447449"/>
            <a:ext cx="264078" cy="26407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344348" y="4730389"/>
            <a:ext cx="264078" cy="26407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24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2202535"/>
            <a:ext cx="5199431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00"/>
              </a:lnSpc>
            </a:pPr>
            <a:r>
              <a:rPr lang="en-US" sz="8000">
                <a:solidFill>
                  <a:srgbClr val="FFFFFF"/>
                </a:solidFill>
                <a:latin typeface="Oswald"/>
              </a:rPr>
              <a:t>CONTEXTO DE TRABAJO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824213" y="2027928"/>
            <a:ext cx="7929515" cy="565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39"/>
              </a:lnSpc>
            </a:pPr>
            <a:r>
              <a:rPr lang="en-US" sz="3199" spc="300">
                <a:solidFill>
                  <a:srgbClr val="FFFFFF"/>
                </a:solidFill>
                <a:latin typeface="Glacial Indifference"/>
              </a:rPr>
              <a:t>SE REQUIERE OBTENER MEJORAS EN: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824213" y="3339443"/>
            <a:ext cx="7929515" cy="517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GESTIÓN DEL TIEMPO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824213" y="4298865"/>
            <a:ext cx="7929515" cy="1050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7" indent="-313054" lvl="1">
              <a:lnSpc>
                <a:spcPts val="4204"/>
              </a:lnSpc>
              <a:buFont typeface="Arial"/>
              <a:buChar char="•"/>
            </a:pPr>
            <a:r>
              <a:rPr lang="en-US" sz="2899" spc="272">
                <a:solidFill>
                  <a:srgbClr val="FFFFFF"/>
                </a:solidFill>
                <a:latin typeface="Glacial Indifference"/>
              </a:rPr>
              <a:t>ORGANIZACIÓN DE LOS PROCESOS DE PRODUCCIÓN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DAF0ch7ZvDs</dc:identifier>
  <dcterms:modified xsi:type="dcterms:W3CDTF">2011-08-01T06:04:30Z</dcterms:modified>
  <cp:revision>1</cp:revision>
  <dc:title>Presentación EL DORADO S.R.L.</dc:title>
</cp:coreProperties>
</file>